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docProps/custom.xml" ContentType="application/vnd.openxmlformats-officedocument.custom-properties+xml"/>
  <Override PartName="/customXml/itemProps4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6" r:id="rId4"/>
  </p:sldMasterIdLst>
  <p:notesMasterIdLst>
    <p:notesMasterId r:id="rId7"/>
  </p:notesMasterIdLst>
  <p:handoutMasterIdLst>
    <p:handoutMasterId r:id="rId8"/>
  </p:handoutMasterIdLst>
  <p:sldIdLst>
    <p:sldId id="263" r:id="rId5"/>
    <p:sldId id="264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966"/>
    <a:srgbClr val="DC4405"/>
    <a:srgbClr val="4B9CD3"/>
    <a:srgbClr val="00264B"/>
    <a:srgbClr val="7BAFD4"/>
    <a:srgbClr val="E6F0F6"/>
    <a:srgbClr val="00000E"/>
    <a:srgbClr val="E5EF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BC89EF96-8CEA-46FF-86C4-4CE0E7609802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965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96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3" d="100"/>
          <a:sy n="93" d="100"/>
        </p:scale>
        <p:origin x="2576" y="21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customXml" Target="../customXml/item4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455E704-BC83-0A69-61D6-1C2510659C9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3CBEECB-1421-49E1-445D-2F8EAC3878B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264FA7-C914-3C4E-ADB8-527621054AE0}" type="datetimeFigureOut">
              <a:rPr lang="en-US" smtClean="0"/>
              <a:t>9/26/2024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222FD75-833E-3EF7-A53A-90A9500232C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83335E-2F41-DC89-1888-92496D2FA86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73A8B4-1E65-A34A-821B-DCC7684C4C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83897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4775CA-7537-4AB6-BF6C-96910041BBC3}" type="datetimeFigureOut">
              <a:rPr lang="en-US" smtClean="0"/>
              <a:t>9/26/2024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CC9A8B-6423-4DD8-A52A-D5F1BE331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7889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46CBB6-E2AC-4BA1-A748-02338F623A5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095907" y="1214422"/>
            <a:ext cx="4543514" cy="2633031"/>
          </a:xfrm>
        </p:spPr>
        <p:txBody>
          <a:bodyPr anchor="t"/>
          <a:lstStyle>
            <a:lvl1pPr algn="l">
              <a:defRPr sz="6000">
                <a:solidFill>
                  <a:srgbClr val="002966"/>
                </a:solidFill>
                <a:latin typeface=""/>
              </a:defRPr>
            </a:lvl1pPr>
          </a:lstStyle>
          <a:p>
            <a:r>
              <a:rPr lang="en-US" dirty="0"/>
              <a:t>[Title]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26AF13-3D65-480A-9BB7-96002FAFF6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CD57E-E96B-3C48-82EB-40C314DD289C}" type="datetime1">
              <a:rPr lang="en-US" smtClean="0"/>
              <a:t>9/26/2024</a:t>
            </a:fld>
            <a:endParaRPr lang="en-US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F021135F-A987-B0BA-C598-1EF6F9B74F7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095997" y="4094484"/>
            <a:ext cx="4543425" cy="319088"/>
          </a:xfrm>
        </p:spPr>
        <p:txBody>
          <a:bodyPr>
            <a:noAutofit/>
          </a:bodyPr>
          <a:lstStyle>
            <a:lvl1pPr marL="0" indent="0">
              <a:buNone/>
              <a:defRPr sz="2400">
                <a:solidFill>
                  <a:srgbClr val="002966"/>
                </a:solidFill>
              </a:defRPr>
            </a:lvl1pPr>
          </a:lstStyle>
          <a:p>
            <a:pPr lvl="0"/>
            <a:r>
              <a:rPr lang="en-US" dirty="0"/>
              <a:t>[Name]</a:t>
            </a:r>
          </a:p>
        </p:txBody>
      </p:sp>
      <p:sp>
        <p:nvSpPr>
          <p:cNvPr id="20" name="Text Placeholder 17">
            <a:extLst>
              <a:ext uri="{FF2B5EF4-FFF2-40B4-BE49-F238E27FC236}">
                <a16:creationId xmlns:a16="http://schemas.microsoft.com/office/drawing/2014/main" id="{0558961B-3D44-0BE7-8796-58BABA3E554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095996" y="4512939"/>
            <a:ext cx="4543425" cy="319088"/>
          </a:xfrm>
        </p:spPr>
        <p:txBody>
          <a:bodyPr>
            <a:noAutofit/>
          </a:bodyPr>
          <a:lstStyle>
            <a:lvl1pPr marL="0" indent="0">
              <a:buNone/>
              <a:defRPr sz="1800">
                <a:solidFill>
                  <a:srgbClr val="002966"/>
                </a:solidFill>
              </a:defRPr>
            </a:lvl1pPr>
          </a:lstStyle>
          <a:p>
            <a:pPr lvl="0"/>
            <a:r>
              <a:rPr lang="en-US" dirty="0"/>
              <a:t>[Job Title]</a:t>
            </a:r>
          </a:p>
        </p:txBody>
      </p:sp>
      <p:sp>
        <p:nvSpPr>
          <p:cNvPr id="21" name="Text Placeholder 17">
            <a:extLst>
              <a:ext uri="{FF2B5EF4-FFF2-40B4-BE49-F238E27FC236}">
                <a16:creationId xmlns:a16="http://schemas.microsoft.com/office/drawing/2014/main" id="{6F202704-E1B8-FD1C-E508-1496FE239F3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95998" y="5079057"/>
            <a:ext cx="4543425" cy="319088"/>
          </a:xfrm>
        </p:spPr>
        <p:txBody>
          <a:bodyPr>
            <a:noAutofit/>
          </a:bodyPr>
          <a:lstStyle>
            <a:lvl1pPr marL="0" indent="0">
              <a:buNone/>
              <a:defRPr sz="1800">
                <a:solidFill>
                  <a:srgbClr val="002966"/>
                </a:solidFill>
              </a:defRPr>
            </a:lvl1pPr>
          </a:lstStyle>
          <a:p>
            <a:pPr lvl="0"/>
            <a:r>
              <a:rPr lang="en-US" dirty="0"/>
              <a:t>[Corvallis, OR]</a:t>
            </a:r>
          </a:p>
        </p:txBody>
      </p:sp>
      <p:sp>
        <p:nvSpPr>
          <p:cNvPr id="23" name="Text Placeholder 17">
            <a:extLst>
              <a:ext uri="{FF2B5EF4-FFF2-40B4-BE49-F238E27FC236}">
                <a16:creationId xmlns:a16="http://schemas.microsoft.com/office/drawing/2014/main" id="{036EB041-5E1D-84C6-DBE4-1921EFE2C88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095999" y="5497512"/>
            <a:ext cx="4543425" cy="319088"/>
          </a:xfrm>
        </p:spPr>
        <p:txBody>
          <a:bodyPr>
            <a:noAutofit/>
          </a:bodyPr>
          <a:lstStyle>
            <a:lvl1pPr marL="0" indent="0">
              <a:buNone/>
              <a:defRPr sz="1800">
                <a:solidFill>
                  <a:srgbClr val="002966"/>
                </a:solidFill>
              </a:defRPr>
            </a:lvl1pPr>
          </a:lstStyle>
          <a:p>
            <a:pPr lvl="0"/>
            <a:r>
              <a:rPr lang="en-US" dirty="0"/>
              <a:t>[</a:t>
            </a:r>
            <a:r>
              <a:rPr lang="en-US" dirty="0" err="1"/>
              <a:t>First.last@rcdsoftware.com</a:t>
            </a:r>
            <a:r>
              <a:rPr lang="en-US" dirty="0"/>
              <a:t>]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4159C34-2395-F5EC-4DA0-C9CAFB19E8D2}"/>
              </a:ext>
            </a:extLst>
          </p:cNvPr>
          <p:cNvSpPr/>
          <p:nvPr userDrawn="1"/>
        </p:nvSpPr>
        <p:spPr>
          <a:xfrm>
            <a:off x="8028122" y="139485"/>
            <a:ext cx="3533614" cy="901915"/>
          </a:xfrm>
          <a:prstGeom prst="rect">
            <a:avLst/>
          </a:prstGeom>
          <a:solidFill>
            <a:srgbClr val="E6F0F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84C6B6D1-CFD0-8E0A-DE2E-9E6C8185B1A6}"/>
              </a:ext>
            </a:extLst>
          </p:cNvPr>
          <p:cNvSpPr/>
          <p:nvPr userDrawn="1"/>
        </p:nvSpPr>
        <p:spPr>
          <a:xfrm>
            <a:off x="0" y="6453119"/>
            <a:ext cx="2913681" cy="365125"/>
          </a:xfrm>
          <a:prstGeom prst="rect">
            <a:avLst/>
          </a:prstGeom>
          <a:solidFill>
            <a:srgbClr val="E6F0F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B4C75B6-06C2-885E-B7A6-150ECB98FAA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45746" y="1247995"/>
            <a:ext cx="3389437" cy="3681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3732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B07022-D910-4198-A60D-ABF4BC4239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296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390F54-76D7-4772-A83B-21B084F3AA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2966"/>
                </a:solidFill>
              </a:defRPr>
            </a:lvl1pPr>
            <a:lvl2pPr>
              <a:defRPr>
                <a:solidFill>
                  <a:srgbClr val="002966"/>
                </a:solidFill>
              </a:defRPr>
            </a:lvl2pPr>
            <a:lvl3pPr>
              <a:defRPr>
                <a:solidFill>
                  <a:srgbClr val="002966"/>
                </a:solidFill>
              </a:defRPr>
            </a:lvl3pPr>
            <a:lvl4pPr>
              <a:defRPr>
                <a:solidFill>
                  <a:srgbClr val="002966"/>
                </a:solidFill>
              </a:defRPr>
            </a:lvl4pPr>
            <a:lvl5pPr>
              <a:defRPr>
                <a:solidFill>
                  <a:srgbClr val="002966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7E621C-A1CD-4CAB-B1DA-D6CBC44447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A93F2-1463-6646-9AB5-3E59D066B5F9}" type="datetime1">
              <a:rPr lang="en-US" smtClean="0"/>
              <a:t>9/26/2024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027C27-7AF3-4530-913C-415476B04C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F7B41-FD57-4489-AAB8-D17CF17906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4623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E461F8-6677-4BA5-94A3-442F180D3A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296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A3C587-1087-4473-B614-D6E1D60CE1A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solidFill>
                  <a:srgbClr val="002966"/>
                </a:solidFill>
              </a:defRPr>
            </a:lvl1pPr>
            <a:lvl2pPr>
              <a:defRPr>
                <a:solidFill>
                  <a:srgbClr val="002966"/>
                </a:solidFill>
              </a:defRPr>
            </a:lvl2pPr>
            <a:lvl3pPr>
              <a:defRPr>
                <a:solidFill>
                  <a:srgbClr val="002966"/>
                </a:solidFill>
              </a:defRPr>
            </a:lvl3pPr>
            <a:lvl4pPr>
              <a:defRPr>
                <a:solidFill>
                  <a:srgbClr val="002966"/>
                </a:solidFill>
              </a:defRPr>
            </a:lvl4pPr>
            <a:lvl5pPr>
              <a:defRPr>
                <a:solidFill>
                  <a:srgbClr val="002966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A0DD6F-350E-463A-827F-B76CA44372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solidFill>
                  <a:srgbClr val="002966"/>
                </a:solidFill>
              </a:defRPr>
            </a:lvl1pPr>
            <a:lvl2pPr>
              <a:defRPr>
                <a:solidFill>
                  <a:srgbClr val="002966"/>
                </a:solidFill>
              </a:defRPr>
            </a:lvl2pPr>
            <a:lvl3pPr>
              <a:defRPr>
                <a:solidFill>
                  <a:srgbClr val="002966"/>
                </a:solidFill>
              </a:defRPr>
            </a:lvl3pPr>
            <a:lvl4pPr>
              <a:defRPr>
                <a:solidFill>
                  <a:srgbClr val="002966"/>
                </a:solidFill>
              </a:defRPr>
            </a:lvl4pPr>
            <a:lvl5pPr>
              <a:defRPr>
                <a:solidFill>
                  <a:srgbClr val="002966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2D9A641-0094-4F45-BEA6-1217550AD3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8ED99-8F33-754B-92DD-D76FC360A5F5}" type="datetime1">
              <a:rPr lang="en-US" smtClean="0"/>
              <a:t>9/26/2024</a:t>
            </a:fld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635D95-9861-4033-9473-1A73451D0D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F7B41-FD57-4489-AAB8-D17CF17906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3932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0DC1C1-1ABD-48A3-9FF2-96D4B9058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668337"/>
            <a:ext cx="10515600" cy="1022351"/>
          </a:xfrm>
        </p:spPr>
        <p:txBody>
          <a:bodyPr/>
          <a:lstStyle>
            <a:lvl1pPr>
              <a:defRPr>
                <a:solidFill>
                  <a:srgbClr val="00296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D6A71F-26A6-4E85-88AF-40404AE523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6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7154632-FA7D-40D1-BDF1-D6907A9FB4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>
                <a:solidFill>
                  <a:srgbClr val="002966"/>
                </a:solidFill>
              </a:defRPr>
            </a:lvl1pPr>
            <a:lvl2pPr>
              <a:defRPr>
                <a:solidFill>
                  <a:srgbClr val="002966"/>
                </a:solidFill>
              </a:defRPr>
            </a:lvl2pPr>
            <a:lvl3pPr>
              <a:defRPr>
                <a:solidFill>
                  <a:srgbClr val="002966"/>
                </a:solidFill>
              </a:defRPr>
            </a:lvl3pPr>
            <a:lvl4pPr>
              <a:defRPr>
                <a:solidFill>
                  <a:srgbClr val="002966"/>
                </a:solidFill>
              </a:defRPr>
            </a:lvl4pPr>
            <a:lvl5pPr>
              <a:defRPr>
                <a:solidFill>
                  <a:srgbClr val="002966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8E1FA92-91B5-4C63-BFEE-566A559A46D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6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8E01C8F-5DB8-4C61-AAFC-6C787E78DD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>
                <a:solidFill>
                  <a:srgbClr val="002966"/>
                </a:solidFill>
              </a:defRPr>
            </a:lvl1pPr>
            <a:lvl2pPr>
              <a:defRPr>
                <a:solidFill>
                  <a:srgbClr val="002966"/>
                </a:solidFill>
              </a:defRPr>
            </a:lvl2pPr>
            <a:lvl3pPr>
              <a:defRPr>
                <a:solidFill>
                  <a:srgbClr val="002966"/>
                </a:solidFill>
              </a:defRPr>
            </a:lvl3pPr>
            <a:lvl4pPr>
              <a:defRPr>
                <a:solidFill>
                  <a:srgbClr val="002966"/>
                </a:solidFill>
              </a:defRPr>
            </a:lvl4pPr>
            <a:lvl5pPr>
              <a:defRPr>
                <a:solidFill>
                  <a:srgbClr val="002966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A12645B-EF4D-46AE-98F9-EBCE871225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0CF1D-4222-BC41-BDB5-896A3B1C8583}" type="datetime1">
              <a:rPr lang="en-US" smtClean="0"/>
              <a:t>9/26/2024</a:t>
            </a:fld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2E3652-E5BB-4050-B95D-35607D9A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F7B41-FD57-4489-AAB8-D17CF17906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9291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5C4C16-8AAD-44E5-A854-D187E3B87B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264B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1C2C64F-CDEC-4A8A-ACAF-39004380F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E0E80-49EE-6F44-A3A7-38DB96525A2F}" type="datetime1">
              <a:rPr lang="en-US" smtClean="0"/>
              <a:t>9/26/2024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D61A9A-B442-4C57-A22D-A4CE933032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F7B41-FD57-4489-AAB8-D17CF17906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3776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5075834-0297-447C-9FF1-306882C73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A566E-397E-BF43-BCBD-1E8FE2439686}" type="datetime1">
              <a:rPr lang="en-US" smtClean="0"/>
              <a:t>9/26/2024</a:t>
            </a:fld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09EBD8-E740-4CE5-97FA-0A8FEC3E17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F7B41-FD57-4489-AAB8-D17CF17906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1679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5EF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D563D1F-B01B-4906-A680-BC0AF076CE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73722"/>
            <a:ext cx="10515600" cy="10096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0F76C8-5540-434D-8EE4-D9BF526213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999715"/>
            <a:ext cx="10515600" cy="41772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5B9DD1-EA31-42D4-82BC-E425E852190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972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4B9CD3"/>
                </a:solidFill>
                <a:latin typeface=""/>
              </a:defRPr>
            </a:lvl1pPr>
          </a:lstStyle>
          <a:p>
            <a:fld id="{D6B35621-9683-1E43-841D-6C66BFC29B99}" type="datetime1">
              <a:rPr lang="en-US" smtClean="0"/>
              <a:pPr/>
              <a:t>9/26/2024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15C743-AF0C-4D2C-841E-4E8564BD1C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51535" y="637172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4B9CD3"/>
                </a:solidFill>
                <a:latin typeface=""/>
              </a:defRPr>
            </a:lvl1pPr>
          </a:lstStyle>
          <a:p>
            <a:fld id="{677F7B41-FD57-4489-AAB8-D17CF179067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1B8DB0B-80B4-96DB-360C-D509A6E88F7A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9251203" y="192301"/>
            <a:ext cx="2102597" cy="79204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3ADFFD7-7CF8-1D26-A31F-D8BEF0CA91BC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2209800" y="6295521"/>
            <a:ext cx="7772400" cy="7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2866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60" r:id="rId3"/>
    <p:sldLayoutId id="2147483661" r:id="rId4"/>
    <p:sldLayoutId id="2147483662" r:id="rId5"/>
    <p:sldLayoutId id="2147483663" r:id="rId6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002966"/>
          </a:solidFill>
          <a:latin typeface="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2966"/>
          </a:solidFill>
          <a:latin typeface="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2966"/>
          </a:solidFill>
          <a:latin typeface="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2966"/>
          </a:solidFill>
          <a:latin typeface="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2966"/>
          </a:solidFill>
          <a:latin typeface="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2966"/>
          </a:solidFill>
          <a:latin typeface="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9BABC9-C83C-41DF-A561-E2D7987E1D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October 24, 2024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6833625F-A3F5-41F3-8DA1-0653DA45EE27}"/>
              </a:ext>
            </a:extLst>
          </p:cNvPr>
          <p:cNvSpPr txBox="1">
            <a:spLocks/>
          </p:cNvSpPr>
          <p:nvPr/>
        </p:nvSpPr>
        <p:spPr>
          <a:xfrm>
            <a:off x="5970491" y="1261724"/>
            <a:ext cx="4383744" cy="26330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2966"/>
                </a:solidFill>
                <a:latin typeface=""/>
                <a:ea typeface="+mj-ea"/>
                <a:cs typeface="+mj-cs"/>
              </a:defRPr>
            </a:lvl1pPr>
          </a:lstStyle>
          <a:p>
            <a:r>
              <a:rPr lang="en-US" sz="6000" dirty="0">
                <a:solidFill>
                  <a:srgbClr val="4B9CD3"/>
                </a:solidFill>
              </a:rPr>
              <a:t>Overview of the Day</a:t>
            </a:r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8B47A9B7-9658-45EF-AC04-0289B653EDE8}"/>
              </a:ext>
            </a:extLst>
          </p:cNvPr>
          <p:cNvSpPr txBox="1">
            <a:spLocks/>
          </p:cNvSpPr>
          <p:nvPr/>
        </p:nvSpPr>
        <p:spPr>
          <a:xfrm>
            <a:off x="5970492" y="4597874"/>
            <a:ext cx="4543425" cy="56451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David M. Hamby, PhD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DBDDD347-D419-4F3E-A420-06BF2ED85690}"/>
              </a:ext>
            </a:extLst>
          </p:cNvPr>
          <p:cNvSpPr txBox="1">
            <a:spLocks/>
          </p:cNvSpPr>
          <p:nvPr/>
        </p:nvSpPr>
        <p:spPr>
          <a:xfrm>
            <a:off x="5970491" y="5162387"/>
            <a:ext cx="4543425" cy="70311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US" sz="1800" dirty="0"/>
              <a:t>Founder &amp; General Manager, RCD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dirty="0"/>
              <a:t>david.hamby@rcdsoftware.com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1146780-B24D-4796-913D-C7D24673C2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6265" y="1667291"/>
            <a:ext cx="3495097" cy="3495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43310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B61CC9-847E-4052-8173-518FA3BB8F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51928"/>
            <a:ext cx="10515600" cy="1009651"/>
          </a:xfrm>
        </p:spPr>
        <p:txBody>
          <a:bodyPr>
            <a:normAutofit/>
          </a:bodyPr>
          <a:lstStyle/>
          <a:p>
            <a:r>
              <a:rPr lang="en-US" sz="4000" dirty="0"/>
              <a:t>RAMP Dosimetry Codes Symposium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781BD6-1159-4E2B-8E46-AD59546E39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9941" y="2161579"/>
            <a:ext cx="4854388" cy="3468557"/>
          </a:xfrm>
        </p:spPr>
        <p:txBody>
          <a:bodyPr>
            <a:normAutofit/>
          </a:bodyPr>
          <a:lstStyle/>
          <a:p>
            <a:pPr marL="0" indent="0">
              <a:buNone/>
              <a:tabLst>
                <a:tab pos="1147763" algn="l"/>
              </a:tabLst>
            </a:pPr>
            <a:r>
              <a:rPr lang="en-US" sz="2000" u="sng" dirty="0"/>
              <a:t>Morning</a:t>
            </a:r>
            <a:endParaRPr lang="en-US" sz="1800" u="sng" dirty="0"/>
          </a:p>
          <a:p>
            <a:pPr>
              <a:tabLst>
                <a:tab pos="1147763" algn="l"/>
              </a:tabLst>
            </a:pPr>
            <a:r>
              <a:rPr lang="en-US" sz="1800" dirty="0"/>
              <a:t>9:00	Opening</a:t>
            </a:r>
          </a:p>
          <a:p>
            <a:pPr>
              <a:tabLst>
                <a:tab pos="1147763" algn="l"/>
              </a:tabLst>
            </a:pPr>
            <a:r>
              <a:rPr lang="en-US" sz="1800" dirty="0"/>
              <a:t>9:10	New PiMAL 6.0</a:t>
            </a:r>
          </a:p>
          <a:p>
            <a:pPr>
              <a:tabLst>
                <a:tab pos="1147763" algn="l"/>
              </a:tabLst>
            </a:pPr>
            <a:r>
              <a:rPr lang="en-US" sz="1800" dirty="0"/>
              <a:t>10:00	Break</a:t>
            </a:r>
          </a:p>
          <a:p>
            <a:pPr>
              <a:tabLst>
                <a:tab pos="1147763" algn="l"/>
              </a:tabLst>
            </a:pPr>
            <a:r>
              <a:rPr lang="en-US" sz="1800" dirty="0"/>
              <a:t>10:30	IMBA Bioassay Tool</a:t>
            </a:r>
          </a:p>
          <a:p>
            <a:pPr>
              <a:tabLst>
                <a:tab pos="1147763" algn="l"/>
              </a:tabLst>
            </a:pPr>
            <a:r>
              <a:rPr lang="en-US" sz="1800" dirty="0"/>
              <a:t>11:00	GEANT &amp; V+ SkinDose</a:t>
            </a:r>
          </a:p>
          <a:p>
            <a:pPr>
              <a:tabLst>
                <a:tab pos="1147763" algn="l"/>
              </a:tabLst>
            </a:pPr>
            <a:r>
              <a:rPr lang="en-US" sz="1800" dirty="0"/>
              <a:t>11:30	Needlesticks &amp; V+ WoundDose</a:t>
            </a:r>
          </a:p>
          <a:p>
            <a:pPr>
              <a:tabLst>
                <a:tab pos="1147763" algn="l"/>
              </a:tabLst>
            </a:pPr>
            <a:r>
              <a:rPr lang="en-US" sz="1800" dirty="0"/>
              <a:t>12:00	Lunch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5CB76D1D-57EF-4111-8C7B-5584CA6620F9}"/>
              </a:ext>
            </a:extLst>
          </p:cNvPr>
          <p:cNvSpPr txBox="1">
            <a:spLocks/>
          </p:cNvSpPr>
          <p:nvPr/>
        </p:nvSpPr>
        <p:spPr>
          <a:xfrm>
            <a:off x="5692588" y="2161578"/>
            <a:ext cx="6194611" cy="34685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  <a:tabLst>
                <a:tab pos="1147763" algn="l"/>
              </a:tabLst>
            </a:pPr>
            <a:r>
              <a:rPr lang="en-US" sz="2000" u="sng" dirty="0"/>
              <a:t>Afternoon</a:t>
            </a:r>
            <a:endParaRPr lang="en-US" sz="1800" u="sng" dirty="0"/>
          </a:p>
          <a:p>
            <a:pPr>
              <a:tabLst>
                <a:tab pos="1147763" algn="l"/>
              </a:tabLst>
            </a:pPr>
            <a:r>
              <a:rPr lang="en-US" sz="1800" dirty="0"/>
              <a:t>1:00	V+ Comparative Analysis</a:t>
            </a:r>
          </a:p>
          <a:p>
            <a:pPr>
              <a:tabLst>
                <a:tab pos="1147763" algn="l"/>
              </a:tabLst>
            </a:pPr>
            <a:r>
              <a:rPr lang="en-US" sz="1800" dirty="0"/>
              <a:t>1:30	V+ EyeDose and New Eye Dose Calculators</a:t>
            </a:r>
          </a:p>
          <a:p>
            <a:pPr>
              <a:tabLst>
                <a:tab pos="1147763" algn="l"/>
              </a:tabLst>
            </a:pPr>
            <a:r>
              <a:rPr lang="en-US" sz="1800" dirty="0"/>
              <a:t>2:00	V+ Extravasation Dosimetry Module</a:t>
            </a:r>
          </a:p>
          <a:p>
            <a:pPr>
              <a:tabLst>
                <a:tab pos="1147763" algn="l"/>
              </a:tabLst>
            </a:pPr>
            <a:r>
              <a:rPr lang="en-US" sz="1800" dirty="0"/>
              <a:t>2:30	Break</a:t>
            </a:r>
          </a:p>
          <a:p>
            <a:pPr>
              <a:tabLst>
                <a:tab pos="1147763" algn="l"/>
              </a:tabLst>
            </a:pPr>
            <a:r>
              <a:rPr lang="en-US" sz="1800" dirty="0"/>
              <a:t>3:00	DRP Dose Coefficients</a:t>
            </a:r>
          </a:p>
          <a:p>
            <a:pPr>
              <a:tabLst>
                <a:tab pos="1147763" algn="l"/>
              </a:tabLst>
            </a:pPr>
            <a:r>
              <a:rPr lang="en-US" sz="1800" dirty="0"/>
              <a:t>3:20	Regulatory Use of DRP DCs</a:t>
            </a:r>
          </a:p>
          <a:p>
            <a:pPr>
              <a:tabLst>
                <a:tab pos="1147763" algn="l"/>
              </a:tabLst>
            </a:pPr>
            <a:r>
              <a:rPr lang="en-US" sz="1800" dirty="0"/>
              <a:t>3:40	V+ SkinDose: Hair Contamination</a:t>
            </a:r>
          </a:p>
        </p:txBody>
      </p:sp>
    </p:spTree>
    <p:extLst>
      <p:ext uri="{BB962C8B-B14F-4D97-AF65-F5344CB8AC3E}">
        <p14:creationId xmlns:p14="http://schemas.microsoft.com/office/powerpoint/2010/main" val="2529429955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2966"/>
      </a:accent1>
      <a:accent2>
        <a:srgbClr val="DC4405"/>
      </a:accent2>
      <a:accent3>
        <a:srgbClr val="4B9CD3"/>
      </a:accent3>
      <a:accent4>
        <a:srgbClr val="FFC000"/>
      </a:accent4>
      <a:accent5>
        <a:srgbClr val="92D050"/>
      </a:accent5>
      <a:accent6>
        <a:srgbClr val="7030A0"/>
      </a:accent6>
      <a:hlink>
        <a:srgbClr val="4B9CD3"/>
      </a:hlink>
      <a:folHlink>
        <a:srgbClr val="DC4405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CD Presentation Template 2024" id="{81097CCE-A60C-094F-8C7E-F137CEB4C6CE}" vid="{28BAA774-E5D1-B544-8674-0C689DEEF1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F577D85CA72664694D7796B41A5113E" ma:contentTypeVersion="13" ma:contentTypeDescription="Create a new document." ma:contentTypeScope="" ma:versionID="5fbab4d8e5ec03c7e77cc218b69c0fb3">
  <xsd:schema xmlns:xsd="http://www.w3.org/2001/XMLSchema" xmlns:xs="http://www.w3.org/2001/XMLSchema" xmlns:p="http://schemas.microsoft.com/office/2006/metadata/properties" xmlns:ns2="dfe7fab5-ca36-4373-9e84-14533c573aad" xmlns:ns3="f7f9503f-814b-432a-91f5-9c13c51348b4" targetNamespace="http://schemas.microsoft.com/office/2006/metadata/properties" ma:root="true" ma:fieldsID="7029b676fb4bc4740fa12ead05608141" ns2:_="" ns3:_="">
    <xsd:import namespace="dfe7fab5-ca36-4373-9e84-14533c573aad"/>
    <xsd:import namespace="f7f9503f-814b-432a-91f5-9c13c51348b4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Location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fe7fab5-ca36-4373-9e84-14533c573aad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dexed="true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TaxCatchAll" ma:index="17" nillable="true" ma:displayName="Taxonomy Catch All Column" ma:hidden="true" ma:list="{2f5df239-3944-4746-8bca-185657cf9cd2}" ma:internalName="TaxCatchAll" ma:showField="CatchAllData" ma:web="dfe7fab5-ca36-4373-9e84-14533c573aa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7f9503f-814b-432a-91f5-9c13c51348b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6" nillable="true" ma:taxonomy="true" ma:internalName="lcf76f155ced4ddcb4097134ff3c332f" ma:taxonomyFieldName="MediaServiceImageTags" ma:displayName="Image Tags" ma:readOnly="false" ma:fieldId="{5cf76f15-5ced-4ddc-b409-7134ff3c332f}" ma:taxonomyMulti="true" ma:sspId="260f1aaf-6244-4bb9-9bf9-38bf3738530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f7f9503f-814b-432a-91f5-9c13c51348b4">
      <Terms xmlns="http://schemas.microsoft.com/office/infopath/2007/PartnerControls"/>
    </lcf76f155ced4ddcb4097134ff3c332f>
    <TaxCatchAll xmlns="dfe7fab5-ca36-4373-9e84-14533c573aad" xsi:nil="true"/>
    <_dlc_DocId xmlns="dfe7fab5-ca36-4373-9e84-14533c573aad">EARRTHREF-1375243986-33361</_dlc_DocId>
    <_dlc_DocIdUrl xmlns="dfe7fab5-ca36-4373-9e84-14533c573aad">
      <Url>https://pnnl.sharepoint.com/teams/EARRTH/_layouts/15/DocIdRedir.aspx?ID=EARRTHREF-1375243986-33361</Url>
      <Description>EARRTHREF-1375243986-33361</Description>
    </_dlc_DocIdUrl>
  </documentManagement>
</p:properti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E6945A35-6AF9-4AA8-A8B1-540F2AEFF34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094D14C-DDDE-46D8-B121-D83B276B94BB}"/>
</file>

<file path=customXml/itemProps3.xml><?xml version="1.0" encoding="utf-8"?>
<ds:datastoreItem xmlns:ds="http://schemas.openxmlformats.org/officeDocument/2006/customXml" ds:itemID="{C889D0C3-9219-4D47-B9F3-2377CE70C431}">
  <ds:schemaRefs>
    <ds:schemaRef ds:uri="http://purl.org/dc/terms/"/>
    <ds:schemaRef ds:uri="http://www.w3.org/XML/1998/namespace"/>
    <ds:schemaRef ds:uri="http://purl.org/dc/dcmitype/"/>
    <ds:schemaRef ds:uri="http://schemas.microsoft.com/office/2006/documentManagement/types"/>
    <ds:schemaRef ds:uri="http://schemas.microsoft.com/office/infopath/2007/PartnerControls"/>
    <ds:schemaRef ds:uri="d06d6844-9428-4cca-bef9-363f8d29b3c1"/>
    <ds:schemaRef ds:uri="http://schemas.microsoft.com/office/2006/metadata/properties"/>
    <ds:schemaRef ds:uri="http://purl.org/dc/elements/1.1/"/>
    <ds:schemaRef ds:uri="http://schemas.openxmlformats.org/package/2006/metadata/core-properties"/>
    <ds:schemaRef ds:uri="40d9f68b-69d6-403e-8d3b-2d51d93110b6"/>
  </ds:schemaRefs>
</ds:datastoreItem>
</file>

<file path=customXml/itemProps4.xml><?xml version="1.0" encoding="utf-8"?>
<ds:datastoreItem xmlns:ds="http://schemas.openxmlformats.org/officeDocument/2006/customXml" ds:itemID="{9435A751-D49C-4882-B133-A8CDF7380845}"/>
</file>

<file path=docProps/app.xml><?xml version="1.0" encoding="utf-8"?>
<Properties xmlns="http://schemas.openxmlformats.org/officeDocument/2006/extended-properties" xmlns:vt="http://schemas.openxmlformats.org/officeDocument/2006/docPropsVTypes">
  <Template>RCD Presentation</Template>
  <TotalTime>290</TotalTime>
  <Words>112</Words>
  <Application>Microsoft Office PowerPoint</Application>
  <PresentationFormat>Widescreen</PresentationFormat>
  <Paragraphs>22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Custom Design</vt:lpstr>
      <vt:lpstr>PowerPoint Presentation</vt:lpstr>
      <vt:lpstr>RAMP Dosimetry Codes Symposium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Hamby</dc:creator>
  <cp:lastModifiedBy>David Hamby</cp:lastModifiedBy>
  <cp:revision>31</cp:revision>
  <dcterms:created xsi:type="dcterms:W3CDTF">2024-07-29T16:46:57Z</dcterms:created>
  <dcterms:modified xsi:type="dcterms:W3CDTF">2024-09-26T15:30:06Z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0x0101006F577D85CA72664694D7796B41A5113E</vt:lpwstr>
  </property>
  <property fmtid="{D5CDD505-2E9C-101B-9397-08002B2CF9AE}" pid="3" name="Order">
    <vt:r8>51900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ComplianceAssetId">
    <vt:lpwstr/>
  </property>
  <property fmtid="{D5CDD505-2E9C-101B-9397-08002B2CF9AE}" pid="7" name="TemplateUrl">
    <vt:lpwstr/>
  </property>
  <property fmtid="{D5CDD505-2E9C-101B-9397-08002B2CF9AE}" pid="8" name="_ExtendedDescription">
    <vt:lpwstr/>
  </property>
  <property fmtid="{D5CDD505-2E9C-101B-9397-08002B2CF9AE}" pid="9" name="TriggerFlowInfo">
    <vt:lpwstr/>
  </property>
  <property fmtid="{D5CDD505-2E9C-101B-9397-08002B2CF9AE}" pid="10" name="_dlc_DocIdItemGuid">
    <vt:lpwstr>0ef18090-0bdc-499c-8294-a484f2c148c5</vt:lpwstr>
  </property>
  <property fmtid="{D5CDD505-2E9C-101B-9397-08002B2CF9AE}" pid="11" name="MediaServiceImageTags">
    <vt:lpwstr/>
  </property>
</Properties>
</file>